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71" r:id="rId5"/>
    <p:sldId id="272" r:id="rId6"/>
    <p:sldId id="274" r:id="rId7"/>
    <p:sldId id="287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4" r:id="rId17"/>
    <p:sldId id="285" r:id="rId18"/>
    <p:sldId id="286" r:id="rId19"/>
    <p:sldId id="289" r:id="rId20"/>
    <p:sldId id="290" r:id="rId21"/>
    <p:sldId id="291" r:id="rId22"/>
    <p:sldId id="293" r:id="rId23"/>
    <p:sldId id="296" r:id="rId24"/>
    <p:sldId id="292" r:id="rId25"/>
    <p:sldId id="294" r:id="rId26"/>
    <p:sldId id="295" r:id="rId27"/>
    <p:sldId id="299" r:id="rId28"/>
    <p:sldId id="30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436" autoAdjust="0"/>
  </p:normalViewPr>
  <p:slideViewPr>
    <p:cSldViewPr snapToGrid="0">
      <p:cViewPr varScale="1">
        <p:scale>
          <a:sx n="65" d="100"/>
          <a:sy n="65" d="100"/>
        </p:scale>
        <p:origin x="13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B068-7421-4795-8C74-7455359D3943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84655-2DFC-4940-B30C-53A5D2E2F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91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4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2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81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40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4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24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79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86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21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0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6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18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00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67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D5A75-2876-E14C-50E5-74D04DFC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FB3B3-E73D-87EF-792E-B4754AEBB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520163-5B49-0AA2-40B1-8463D8CFA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43A47-0E18-9622-3F73-071A7983C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79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58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26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32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05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7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6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8EE10-00F7-0360-61AB-337ED783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A22B8-482C-7C1B-593D-6FEB86396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D4D65-0066-7C94-6501-5FB6D97EE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552B-E8B8-A6C8-129C-E19E10900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2B00A-0C67-491E-95CA-D38526B527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7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32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6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9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0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84655-2DFC-4940-B30C-53A5D2E2FB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6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91A7-CC40-2C07-422B-EAE78DCE6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BA98E-34FB-19FF-0626-807F33212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5061-EB27-4BB8-DB80-0B4A2DA13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6A88-3934-4A07-A584-2B65C7E8C46C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F0DF-7847-6ECE-33A4-91FBFB7B1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0D24-5403-5770-FF13-F5141DB16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3851-A150-AEAC-C54F-300E5179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9D4E8-0B40-994C-08DF-43AAF3CC6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51768-54C0-C4E4-12EC-441F75DB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7012-262B-4909-8DB7-DC77ED56DB55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975DB-644C-6A14-EDCE-57904F61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EA41E-D5D8-0CD3-540D-61EC7529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47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8A9BD8-2CAE-12F4-79F4-70623CDFE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AFAB-D69E-E164-2F1B-3D1FE9533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3215-95EE-CEC4-5576-A39B0AEA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204D7-C8F3-48F3-AAAA-D4ADEEC88282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BCBDC-D927-E60B-D29D-2E774DF4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8E38B-2F88-E56D-84C7-ECB3D2FD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17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8446E-FA1D-555C-5AF7-A4FC0E7A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DCD0-856B-7C3E-3B8E-7832EBB03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8BA3E-8DB5-70DC-9923-AB90E015A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8CB5-6E7B-42CA-877C-8227CC43DFFC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03D34-067E-A81A-2BC6-0A6B6790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B0DEF-47A8-E8CE-E51C-8BFF5A6E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78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14A77-83A3-E8E7-08E3-F25AE0AC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CC51A-4107-C5DA-6DD9-E8DE6AD9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02D5E-81AC-3D9F-142E-78BF9E4E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7391E-71A5-4768-85AA-92E59BE3EF77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0EA8F-7509-CBCC-880D-8F8BEB63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3AEA-DF3D-5B19-8638-E8503D903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7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1E50C-8B4E-FE79-C623-7CDE810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132D7-7E7F-A473-8336-E3654AFF8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3B783-E3C7-952F-2253-2EE2FA8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5973E-0115-47DD-D442-B07119F9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E2AFF-D4E7-4ACA-8AA7-0FFFC517F435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75225-DEE5-A89B-C4A7-1F72AA20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5D305-659E-BB96-A078-38D87FE1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6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DFEC-F0C8-D5B1-D90B-837BCCA5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28B0E-C9BF-E93F-7127-D40F81AAE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3B617-ED23-9BA6-32DB-237762D21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EB119-BCF1-5920-1A5B-3C8A610ED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DC607-6ED4-6339-89D6-69CBD1521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56274-309C-6D2C-CEB4-87832CA8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C31F1-1FA0-4B63-BA40-7F24F4F9A197}" type="datetime1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30178-8570-1562-38B0-1A505461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3CE71-449D-AE58-CD33-537B6DE9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9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88A7-081B-421A-5735-B32A2C6F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5E09B-7944-01D2-133F-F9E314460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76D51-1BA7-43B2-A701-601E4F86006B}" type="datetime1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5F3E8-3C0E-37E9-95F8-C724F3FAB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B7F6B-7014-2528-7646-4A6F89B2C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0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2EED2-5020-6862-7B8E-FD3D370D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E576E-2D1D-43AC-8D6D-76736E26BB4E}" type="datetime1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8C551-4655-01AA-915E-69C17254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BA0A3-2AA8-FD0E-0786-49848683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89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F0BC-5D6B-B266-11F1-AC66B527B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710A-FF0B-8529-768C-64CA65279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C9E14-4AC6-A595-97E8-0DD7BC72C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3F341-A465-B10B-9276-E96B624F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E9275-5EDC-482C-A899-584671AAC000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A9258-EEB0-03C8-CA8E-D16138ED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DBEAB-BF10-A15F-C6CE-4574CE25D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2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7B07-8DAA-9584-91A5-C7FF7911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DB8B7F-C530-16FF-6973-08B8B106A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31D4C-BD79-DA34-D3E6-9E0AC6B9B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70D5C-58BF-E781-DD5C-E2C918EA5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C8F50-9B34-4C60-8A69-C073B8B34B44}" type="datetime1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C3978-A53A-112C-CC96-CCB5BE26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E0E76-733D-EEB9-31F3-66B875D6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E3CEA2-09AB-ACA1-F8B1-F83ACCC4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91AB-9AA2-6C52-1DFB-EFAEC1F7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E98DB-29E1-F4E0-1D88-F1858EEE7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5BF48-57DB-4912-BE75-C5E75A00A824}" type="datetime1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D96E2-A04C-34DB-E245-5409F67DF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9EF6E-CDCA-CA36-852E-32567C720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85F4E-8167-453A-A3F1-E8A129CCD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3457" y="2681096"/>
            <a:ext cx="7165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00AFEF"/>
                </a:solidFill>
              </a:rPr>
              <a:t>Adversarial</a:t>
            </a:r>
            <a:r>
              <a:rPr sz="4800" spc="-165" dirty="0">
                <a:solidFill>
                  <a:srgbClr val="00AFEF"/>
                </a:solidFill>
              </a:rPr>
              <a:t> </a:t>
            </a:r>
            <a:r>
              <a:rPr sz="4800" spc="-10" dirty="0">
                <a:solidFill>
                  <a:srgbClr val="00AFEF"/>
                </a:solidFill>
              </a:rPr>
              <a:t>Attacks</a:t>
            </a:r>
            <a:r>
              <a:rPr sz="4800" spc="-165" dirty="0">
                <a:solidFill>
                  <a:srgbClr val="00AFEF"/>
                </a:solidFill>
              </a:rPr>
              <a:t> </a:t>
            </a:r>
            <a:r>
              <a:rPr sz="4800" dirty="0">
                <a:solidFill>
                  <a:srgbClr val="00AFEF"/>
                </a:solidFill>
              </a:rPr>
              <a:t>on</a:t>
            </a:r>
            <a:r>
              <a:rPr sz="4800" spc="-175" dirty="0">
                <a:solidFill>
                  <a:srgbClr val="00AFEF"/>
                </a:solidFill>
              </a:rPr>
              <a:t> </a:t>
            </a:r>
            <a:r>
              <a:rPr sz="4800" spc="-10" dirty="0">
                <a:solidFill>
                  <a:srgbClr val="00AFEF"/>
                </a:solidFill>
              </a:rPr>
              <a:t>MNIST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435477" y="3347084"/>
            <a:ext cx="5665470" cy="1177887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5"/>
              </a:spcBef>
              <a:tabLst>
                <a:tab pos="1287780" algn="l"/>
              </a:tabLst>
            </a:pPr>
            <a:r>
              <a:rPr sz="2400" spc="-10" dirty="0">
                <a:solidFill>
                  <a:srgbClr val="B4C6E7"/>
                </a:solidFill>
                <a:latin typeface="Calibri"/>
                <a:cs typeface="Calibri"/>
              </a:rPr>
              <a:t>Exploring</a:t>
            </a:r>
            <a:r>
              <a:rPr lang="en-US" sz="2400" dirty="0">
                <a:solidFill>
                  <a:srgbClr val="B4C6E7"/>
                </a:solidFill>
                <a:latin typeface="Calibri"/>
                <a:cs typeface="Calibri"/>
              </a:rPr>
              <a:t>	Inference </a:t>
            </a:r>
            <a:r>
              <a:rPr sz="2400" spc="-60" dirty="0">
                <a:solidFill>
                  <a:srgbClr val="B4C6E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4C6E7"/>
                </a:solidFill>
                <a:latin typeface="Calibri"/>
                <a:cs typeface="Calibri"/>
              </a:rPr>
              <a:t>Attacks</a:t>
            </a:r>
            <a:r>
              <a:rPr sz="2400" spc="-75" dirty="0">
                <a:solidFill>
                  <a:srgbClr val="B4C6E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4C6E7"/>
                </a:solidFill>
                <a:latin typeface="Calibri"/>
                <a:cs typeface="Calibri"/>
              </a:rPr>
              <a:t>using</a:t>
            </a:r>
            <a:r>
              <a:rPr sz="2400" spc="-65" dirty="0">
                <a:solidFill>
                  <a:srgbClr val="B4C6E7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B4C6E7"/>
                </a:solidFill>
                <a:latin typeface="Calibri"/>
                <a:cs typeface="Calibri"/>
              </a:rPr>
              <a:t>ART</a:t>
            </a:r>
            <a:r>
              <a:rPr sz="2400" spc="-55" dirty="0">
                <a:solidFill>
                  <a:srgbClr val="B4C6E7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B4C6E7"/>
                </a:solidFill>
                <a:latin typeface="Calibri"/>
                <a:cs typeface="Calibri"/>
              </a:rPr>
              <a:t>Library</a:t>
            </a:r>
            <a:endParaRPr sz="2400" dirty="0">
              <a:latin typeface="Calibri"/>
              <a:cs typeface="Calibri"/>
            </a:endParaRPr>
          </a:p>
          <a:p>
            <a:pPr marL="1314450" marR="1306195" algn="ctr">
              <a:lnSpc>
                <a:spcPts val="1950"/>
              </a:lnSpc>
              <a:spcBef>
                <a:spcPts val="1065"/>
              </a:spcBef>
            </a:pPr>
            <a:r>
              <a:rPr sz="1800" spc="-10" dirty="0">
                <a:latin typeface="Calibri"/>
                <a:cs typeface="Calibri"/>
              </a:rPr>
              <a:t>Presented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Reem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AL-ZOUHBY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September 1</a:t>
            </a:r>
            <a:r>
              <a:rPr lang="en-US" sz="1800" dirty="0">
                <a:latin typeface="Calibri"/>
                <a:cs typeface="Calibri"/>
              </a:rPr>
              <a:t>,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2025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"/>
            <a:ext cx="1091374" cy="1091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6863" y="16001"/>
            <a:ext cx="1265136" cy="13586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F79AB-5E4D-C1BE-0918-A6BF948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Blackbox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23ADB-291E-3ABE-0ED7-57465E32F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0" t="45941" r="5817" b="26996"/>
          <a:stretch>
            <a:fillRect/>
          </a:stretch>
        </p:blipFill>
        <p:spPr>
          <a:xfrm>
            <a:off x="752917" y="1989383"/>
            <a:ext cx="10686165" cy="259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9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8BBB4F-DDE6-A8C6-B7D5-03F3B3A5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E789-FB4E-1276-1F96-06C41AE1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BlackBox Rule Based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1EDAC5-48F0-CAA0-4A14-F0E8B5D16491}"/>
              </a:ext>
            </a:extLst>
          </p:cNvPr>
          <p:cNvSpPr/>
          <p:nvPr/>
        </p:nvSpPr>
        <p:spPr>
          <a:xfrm>
            <a:off x="2036064" y="2359152"/>
            <a:ext cx="8119872" cy="28346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If model predicts CORRECTLY → Member (1)</a:t>
            </a:r>
            <a:br>
              <a:rPr lang="en-US" dirty="0"/>
            </a:br>
            <a:r>
              <a:rPr lang="en-US" b="1" dirty="0"/>
              <a:t>If model predicts INCORRECTLY → Non-Member (0)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5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3F5F9E-74B7-FC56-1D28-6C7D0374ACA8}"/>
              </a:ext>
            </a:extLst>
          </p:cNvPr>
          <p:cNvSpPr/>
          <p:nvPr/>
        </p:nvSpPr>
        <p:spPr>
          <a:xfrm>
            <a:off x="969264" y="850392"/>
            <a:ext cx="4242816" cy="515721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 Training Data (Members)</a:t>
            </a:r>
          </a:p>
          <a:p>
            <a:r>
              <a:rPr lang="en-US" b="1" dirty="0"/>
              <a:t>Model saw this during training</a:t>
            </a:r>
          </a:p>
          <a:p>
            <a:r>
              <a:rPr lang="en-US" b="1" dirty="0"/>
              <a:t>Prediction: "7" | True Label: "7" ✅</a:t>
            </a:r>
          </a:p>
          <a:p>
            <a:r>
              <a:rPr lang="en-US" b="1" dirty="0"/>
              <a:t>Rule Result: 1 (Member)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7DD093-0D06-5783-CB82-7E5197E1086D}"/>
              </a:ext>
            </a:extLst>
          </p:cNvPr>
          <p:cNvSpPr/>
          <p:nvPr/>
        </p:nvSpPr>
        <p:spPr>
          <a:xfrm>
            <a:off x="6644640" y="850392"/>
            <a:ext cx="4242816" cy="515721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Test Data (Non-members)</a:t>
            </a:r>
          </a:p>
          <a:p>
            <a:r>
              <a:rPr lang="en-US" b="1"/>
              <a:t>Model never saw this before</a:t>
            </a:r>
          </a:p>
          <a:p>
            <a:r>
              <a:rPr lang="en-US" b="1"/>
              <a:t>Prediction: "3" | True Label: "8" ❌</a:t>
            </a:r>
          </a:p>
          <a:p>
            <a:r>
              <a:rPr lang="en-US" b="1"/>
              <a:t>Rule Result: 0 (Non-member)</a:t>
            </a:r>
          </a:p>
        </p:txBody>
      </p:sp>
    </p:spTree>
    <p:extLst>
      <p:ext uri="{BB962C8B-B14F-4D97-AF65-F5344CB8AC3E}">
        <p14:creationId xmlns:p14="http://schemas.microsoft.com/office/powerpoint/2010/main" val="290985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D51-F3AD-CBE7-512C-4A2EC1A4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LabelOnlyDecisionBoundry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9403A-88BF-2913-3820-025E9C1A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464" y="1690688"/>
            <a:ext cx="8119872" cy="44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7A28BDD-6B77-6B79-6A61-7EE44ED8F3EE}"/>
              </a:ext>
            </a:extLst>
          </p:cNvPr>
          <p:cNvSpPr/>
          <p:nvPr/>
        </p:nvSpPr>
        <p:spPr>
          <a:xfrm>
            <a:off x="3346704" y="1554480"/>
            <a:ext cx="219456" cy="201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71531-44CF-EA77-7DA6-70826BA0B329}"/>
              </a:ext>
            </a:extLst>
          </p:cNvPr>
          <p:cNvCxnSpPr/>
          <p:nvPr/>
        </p:nvCxnSpPr>
        <p:spPr>
          <a:xfrm>
            <a:off x="4114800" y="512064"/>
            <a:ext cx="4937760" cy="596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333A697-4C72-F4B0-7DA7-CEBBAC3D0839}"/>
              </a:ext>
            </a:extLst>
          </p:cNvPr>
          <p:cNvSpPr/>
          <p:nvPr/>
        </p:nvSpPr>
        <p:spPr>
          <a:xfrm>
            <a:off x="5876544" y="2950464"/>
            <a:ext cx="219456" cy="201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8B193E-0DAA-740A-BED3-84760EC67331}"/>
              </a:ext>
            </a:extLst>
          </p:cNvPr>
          <p:cNvSpPr/>
          <p:nvPr/>
        </p:nvSpPr>
        <p:spPr>
          <a:xfrm>
            <a:off x="6327648" y="3493008"/>
            <a:ext cx="219456" cy="201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36ED04-AD7E-1A66-5018-AC3542655D50}"/>
              </a:ext>
            </a:extLst>
          </p:cNvPr>
          <p:cNvSpPr/>
          <p:nvPr/>
        </p:nvSpPr>
        <p:spPr>
          <a:xfrm>
            <a:off x="6864096" y="4322064"/>
            <a:ext cx="219456" cy="201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698569-2929-C127-0BFC-72CA1122F6A1}"/>
              </a:ext>
            </a:extLst>
          </p:cNvPr>
          <p:cNvSpPr/>
          <p:nvPr/>
        </p:nvSpPr>
        <p:spPr>
          <a:xfrm>
            <a:off x="737616" y="4706112"/>
            <a:ext cx="219456" cy="2011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246CD-01C0-8F84-DD26-165B21915998}"/>
              </a:ext>
            </a:extLst>
          </p:cNvPr>
          <p:cNvSpPr/>
          <p:nvPr/>
        </p:nvSpPr>
        <p:spPr>
          <a:xfrm>
            <a:off x="9308592" y="4706112"/>
            <a:ext cx="2743200" cy="19507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848405-13B7-E4E0-C78C-03EFF75F7E0B}"/>
              </a:ext>
            </a:extLst>
          </p:cNvPr>
          <p:cNvSpPr/>
          <p:nvPr/>
        </p:nvSpPr>
        <p:spPr>
          <a:xfrm>
            <a:off x="9601200" y="4907280"/>
            <a:ext cx="219456" cy="2011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46742F-040E-2E45-83F0-8FC66A98AFF5}"/>
              </a:ext>
            </a:extLst>
          </p:cNvPr>
          <p:cNvSpPr/>
          <p:nvPr/>
        </p:nvSpPr>
        <p:spPr>
          <a:xfrm>
            <a:off x="1231392" y="1493520"/>
            <a:ext cx="219456" cy="2011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179B34-42AE-8B97-C736-16DA299A035D}"/>
              </a:ext>
            </a:extLst>
          </p:cNvPr>
          <p:cNvSpPr/>
          <p:nvPr/>
        </p:nvSpPr>
        <p:spPr>
          <a:xfrm>
            <a:off x="420624" y="2249424"/>
            <a:ext cx="219456" cy="2011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DD19D0-3454-C58C-345C-E074AB7F78BB}"/>
              </a:ext>
            </a:extLst>
          </p:cNvPr>
          <p:cNvSpPr/>
          <p:nvPr/>
        </p:nvSpPr>
        <p:spPr>
          <a:xfrm>
            <a:off x="1944624" y="5580888"/>
            <a:ext cx="219456" cy="2011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FA3745-622D-8337-9F58-0184E284F9FD}"/>
              </a:ext>
            </a:extLst>
          </p:cNvPr>
          <p:cNvSpPr/>
          <p:nvPr/>
        </p:nvSpPr>
        <p:spPr>
          <a:xfrm>
            <a:off x="9601200" y="5617464"/>
            <a:ext cx="219456" cy="2011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DEBAF-78CD-C5E8-9B04-E9B91F4835B8}"/>
              </a:ext>
            </a:extLst>
          </p:cNvPr>
          <p:cNvSpPr txBox="1"/>
          <p:nvPr/>
        </p:nvSpPr>
        <p:spPr>
          <a:xfrm>
            <a:off x="9857232" y="5580888"/>
            <a:ext cx="248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members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88FAD-E404-F22D-FB8C-F5584D581C19}"/>
              </a:ext>
            </a:extLst>
          </p:cNvPr>
          <p:cNvSpPr txBox="1"/>
          <p:nvPr/>
        </p:nvSpPr>
        <p:spPr>
          <a:xfrm>
            <a:off x="9857232" y="4806696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test/non-members → good.</a:t>
            </a:r>
          </a:p>
        </p:txBody>
      </p:sp>
    </p:spTree>
    <p:extLst>
      <p:ext uri="{BB962C8B-B14F-4D97-AF65-F5344CB8AC3E}">
        <p14:creationId xmlns:p14="http://schemas.microsoft.com/office/powerpoint/2010/main" val="4175716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6092C-BD14-2A3F-D233-8F483C483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9" t="43949" r="4601" b="25935"/>
          <a:stretch>
            <a:fillRect/>
          </a:stretch>
        </p:blipFill>
        <p:spPr>
          <a:xfrm>
            <a:off x="1" y="1883664"/>
            <a:ext cx="11916256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4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Make 'Shadow AI' a Good Thing -- Virtualization Review">
            <a:extLst>
              <a:ext uri="{FF2B5EF4-FFF2-40B4-BE49-F238E27FC236}">
                <a16:creationId xmlns:a16="http://schemas.microsoft.com/office/drawing/2014/main" id="{A5162634-5CDF-3447-DA86-F44C2874B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071" y="1688211"/>
            <a:ext cx="61626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8968A38-45C5-665F-865E-AB84C9326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Shadow </a:t>
            </a:r>
            <a:r>
              <a:rPr lang="en-US" dirty="0" err="1"/>
              <a:t>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6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EDAF7-724E-F526-89E1-4F4C3200F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2" t="49667" r="6397" b="33102"/>
          <a:stretch>
            <a:fillRect/>
          </a:stretch>
        </p:blipFill>
        <p:spPr>
          <a:xfrm>
            <a:off x="1" y="2642299"/>
            <a:ext cx="12192000" cy="1844547"/>
          </a:xfrm>
        </p:spPr>
      </p:pic>
    </p:spTree>
    <p:extLst>
      <p:ext uri="{BB962C8B-B14F-4D97-AF65-F5344CB8AC3E}">
        <p14:creationId xmlns:p14="http://schemas.microsoft.com/office/powerpoint/2010/main" val="2747501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2DCA9-B37B-5008-5E29-C5106B11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0;p15">
            <a:extLst>
              <a:ext uri="{FF2B5EF4-FFF2-40B4-BE49-F238E27FC236}">
                <a16:creationId xmlns:a16="http://schemas.microsoft.com/office/drawing/2014/main" id="{22F16372-4C2F-5884-956E-1ED253C968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7387946" y="4250279"/>
            <a:ext cx="2211400" cy="251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8F10-E6FF-2743-ED2B-4A335FBF47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44723" r="4063" b="23027"/>
          <a:stretch>
            <a:fillRect/>
          </a:stretch>
        </p:blipFill>
        <p:spPr>
          <a:xfrm>
            <a:off x="1139101" y="953319"/>
            <a:ext cx="9913797" cy="274689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8841D4-632A-BEA5-C6C7-60572B4DBBF0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3086100"/>
            <a:ext cx="1977746" cy="13525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00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8590"/>
            <a:ext cx="7486015" cy="66494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06344" y="562101"/>
            <a:ext cx="125730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135" dirty="0">
                <a:solidFill>
                  <a:srgbClr val="252525"/>
                </a:solidFill>
                <a:latin typeface="Book Antiqua"/>
                <a:cs typeface="Book Antiqua"/>
              </a:rPr>
              <a:t>A</a:t>
            </a:r>
            <a:endParaRPr sz="125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1877" y="1824989"/>
            <a:ext cx="12509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-50" dirty="0">
                <a:solidFill>
                  <a:srgbClr val="252525"/>
                </a:solidFill>
                <a:latin typeface="Book Antiqua"/>
                <a:cs typeface="Book Antiqua"/>
              </a:rPr>
              <a:t>B</a:t>
            </a:r>
            <a:endParaRPr sz="125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5671" y="1860550"/>
            <a:ext cx="21717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50" dirty="0">
                <a:solidFill>
                  <a:srgbClr val="252525"/>
                </a:solidFill>
                <a:latin typeface="Book Antiqua"/>
                <a:cs typeface="Book Antiqua"/>
              </a:rPr>
              <a:t>C</a:t>
            </a:r>
            <a:endParaRPr sz="2150">
              <a:latin typeface="Book Antiqua"/>
              <a:cs typeface="Book Antiqu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6654" y="3183127"/>
            <a:ext cx="26416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0" spc="-50" dirty="0">
                <a:solidFill>
                  <a:srgbClr val="252525"/>
                </a:solidFill>
                <a:latin typeface="Book Antiqua"/>
                <a:cs typeface="Book Antiqua"/>
              </a:rPr>
              <a:t>D</a:t>
            </a:r>
            <a:endParaRPr sz="2500">
              <a:latin typeface="Book Antiqua"/>
              <a:cs typeface="Book Antiqu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916" y="4288916"/>
            <a:ext cx="25336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dirty="0">
                <a:solidFill>
                  <a:srgbClr val="252525"/>
                </a:solidFill>
                <a:latin typeface="Book Antiqua"/>
                <a:cs typeface="Book Antiqua"/>
              </a:rPr>
              <a:t>E</a:t>
            </a:r>
            <a:endParaRPr sz="2850">
              <a:latin typeface="Book Antiqua"/>
              <a:cs typeface="Book Antiqu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29676" y="817245"/>
            <a:ext cx="14046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20" dirty="0">
                <a:latin typeface="Calibri"/>
                <a:cs typeface="Calibri"/>
              </a:rPr>
              <a:t>Plan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8135" y="3923538"/>
            <a:ext cx="22371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Georgia"/>
                <a:cs typeface="Georgia"/>
              </a:rPr>
              <a:t>Demo!!!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204" y="1313334"/>
            <a:ext cx="22253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dirty="0">
                <a:latin typeface="Georgia"/>
                <a:cs typeface="Georgia"/>
              </a:rPr>
              <a:t>Membership Inference</a:t>
            </a:r>
            <a:endParaRPr sz="1400" b="1" dirty="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7090" y="365887"/>
            <a:ext cx="26435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Georgia"/>
                <a:cs typeface="Georgia"/>
              </a:rPr>
              <a:t>Explore</a:t>
            </a:r>
            <a:r>
              <a:rPr sz="1400" b="1" spc="-30" dirty="0">
                <a:latin typeface="Georgia"/>
                <a:cs typeface="Georgia"/>
              </a:rPr>
              <a:t> </a:t>
            </a:r>
            <a:r>
              <a:rPr sz="1400" b="1" dirty="0">
                <a:latin typeface="Georgia"/>
                <a:cs typeface="Georgia"/>
              </a:rPr>
              <a:t>the</a:t>
            </a:r>
            <a:r>
              <a:rPr sz="1400" b="1" spc="-45" dirty="0">
                <a:latin typeface="Georgia"/>
                <a:cs typeface="Georgia"/>
              </a:rPr>
              <a:t> </a:t>
            </a:r>
            <a:r>
              <a:rPr lang="en-US" sz="1400" b="1" spc="-45" dirty="0">
                <a:latin typeface="Georgia"/>
                <a:cs typeface="Georgia"/>
              </a:rPr>
              <a:t>Inference </a:t>
            </a:r>
            <a:r>
              <a:rPr sz="1400" b="1" spc="-10" dirty="0">
                <a:latin typeface="Georgia"/>
                <a:cs typeface="Georgia"/>
              </a:rPr>
              <a:t>attack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4329" y="1669542"/>
            <a:ext cx="125920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latin typeface="Georgia"/>
                <a:cs typeface="Georgia"/>
              </a:rPr>
              <a:t>Attribute Inference</a:t>
            </a:r>
            <a:endParaRPr sz="1400" dirty="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6455" y="2734818"/>
            <a:ext cx="147891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spc="-10" dirty="0">
                <a:latin typeface="Georgia"/>
                <a:cs typeface="Georgia"/>
              </a:rPr>
              <a:t>Model inversion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A98D8-DB23-E6DE-3424-83B31EAB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Attack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EF56C-8EF3-C374-5987-D692F083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0" t="42942" r="4157" b="31421"/>
          <a:stretch>
            <a:fillRect/>
          </a:stretch>
        </p:blipFill>
        <p:spPr>
          <a:xfrm>
            <a:off x="838200" y="2254470"/>
            <a:ext cx="10882934" cy="2422843"/>
          </a:xfrm>
        </p:spPr>
      </p:pic>
    </p:spTree>
    <p:extLst>
      <p:ext uri="{BB962C8B-B14F-4D97-AF65-F5344CB8AC3E}">
        <p14:creationId xmlns:p14="http://schemas.microsoft.com/office/powerpoint/2010/main" val="2785558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ulti-class classification with MNIST.ipynb · GitHub">
            <a:extLst>
              <a:ext uri="{FF2B5EF4-FFF2-40B4-BE49-F238E27FC236}">
                <a16:creationId xmlns:a16="http://schemas.microsoft.com/office/drawing/2014/main" id="{C20468C4-1E2A-3B40-B5C6-620F0092C7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1585912"/>
            <a:ext cx="93535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219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FBC38-E9D5-F13B-0309-D6DD7D96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0;p15">
            <a:extLst>
              <a:ext uri="{FF2B5EF4-FFF2-40B4-BE49-F238E27FC236}">
                <a16:creationId xmlns:a16="http://schemas.microsoft.com/office/drawing/2014/main" id="{24301885-4562-21AF-8DA4-20307E6B47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9947198" y="4207383"/>
            <a:ext cx="2211400" cy="251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12A0F-FDC9-C1B2-77D1-A21C59620C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44723" r="4063" b="23027"/>
          <a:stretch>
            <a:fillRect/>
          </a:stretch>
        </p:blipFill>
        <p:spPr>
          <a:xfrm>
            <a:off x="1139101" y="1143819"/>
            <a:ext cx="9913797" cy="27468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B8B1D6-B3B2-4634-FF6C-51DFBAD7F101}"/>
              </a:ext>
            </a:extLst>
          </p:cNvPr>
          <p:cNvCxnSpPr>
            <a:cxnSpLocks/>
          </p:cNvCxnSpPr>
          <p:nvPr/>
        </p:nvCxnSpPr>
        <p:spPr>
          <a:xfrm flipH="1" flipV="1">
            <a:off x="8629650" y="3276600"/>
            <a:ext cx="1485900" cy="1066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1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682BE-F1D0-76F2-473D-C8A4BE8F2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12"/>
            <a:ext cx="121920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1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6 Key Adversarial Attacks and Their Consequences - Mindgard">
            <a:extLst>
              <a:ext uri="{FF2B5EF4-FFF2-40B4-BE49-F238E27FC236}">
                <a16:creationId xmlns:a16="http://schemas.microsoft.com/office/drawing/2014/main" id="{853F96DD-0C5B-CFD7-4003-8FFAF593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5" y="0"/>
            <a:ext cx="9251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3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C49C3-9844-7947-E493-0EECF121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MIFace</a:t>
            </a:r>
            <a:r>
              <a:rPr lang="en-US" dirty="0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79630D-63C6-18DE-87BC-16BBE1077B36}"/>
              </a:ext>
            </a:extLst>
          </p:cNvPr>
          <p:cNvSpPr/>
          <p:nvPr/>
        </p:nvSpPr>
        <p:spPr>
          <a:xfrm>
            <a:off x="2247900" y="2171700"/>
            <a:ext cx="7562850" cy="30480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latin typeface="+mj-lt"/>
              </a:rPr>
              <a:t>The attacker is “painting” a picture of the target class. After every brushstroke, they ask the model: “Does this look more like class Y?” The model responds through gradients, and the attacker keeps adjusting until the picture matches the class.</a:t>
            </a:r>
          </a:p>
        </p:txBody>
      </p:sp>
    </p:spTree>
    <p:extLst>
      <p:ext uri="{BB962C8B-B14F-4D97-AF65-F5344CB8AC3E}">
        <p14:creationId xmlns:p14="http://schemas.microsoft.com/office/powerpoint/2010/main" val="3613675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39A0CF-8771-117C-F08B-692C00C2E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70" y="304066"/>
            <a:ext cx="8953080" cy="65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82E29-1377-9A7D-9D2E-02CB96E0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33783" r="43934" b="14119"/>
          <a:stretch>
            <a:fillRect/>
          </a:stretch>
        </p:blipFill>
        <p:spPr>
          <a:xfrm>
            <a:off x="838200" y="535304"/>
            <a:ext cx="5448300" cy="49872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72C13-6238-F435-28A5-02959D32C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4" t="63780" r="42343" b="21561"/>
          <a:stretch>
            <a:fillRect/>
          </a:stretch>
        </p:blipFill>
        <p:spPr>
          <a:xfrm>
            <a:off x="5619750" y="2181225"/>
            <a:ext cx="643699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06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AA334-D162-6CF6-DA3B-624FEBFB3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B67D816-3087-CB0D-0961-A84B04530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6960"/>
            <a:ext cx="12192000" cy="572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D85E-F983-AA4A-8595-CA373B7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F0024-611B-6CC0-CCEE-6B647329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5" t="33110" r="21854" b="26225"/>
          <a:stretch>
            <a:fillRect/>
          </a:stretch>
        </p:blipFill>
        <p:spPr>
          <a:xfrm>
            <a:off x="1546122" y="2247336"/>
            <a:ext cx="8689259" cy="27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6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9776-1EE8-0719-08DB-F334B296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EC800E-B6D8-B817-19E1-5C1BF5ECF156}"/>
              </a:ext>
            </a:extLst>
          </p:cNvPr>
          <p:cNvSpPr txBox="1"/>
          <p:nvPr/>
        </p:nvSpPr>
        <p:spPr>
          <a:xfrm>
            <a:off x="4491265" y="403668"/>
            <a:ext cx="3310522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933" b="1" dirty="0">
                <a:ln/>
                <a:latin typeface="Tomorrow" panose="020B0604020202020204" charset="0"/>
                <a:ea typeface="Segoe UI Emoji"/>
                <a:cs typeface="Arial"/>
                <a:sym typeface="Segoe UI Emoji"/>
                <a:rtl val="0"/>
              </a:rPr>
              <a:t>Inference Attacks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22690-60EA-543A-4B21-0115FD878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33" y="1832896"/>
            <a:ext cx="5421455" cy="36359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6BB922-21D8-D2AB-51BD-0DEBFB38DA06}"/>
              </a:ext>
            </a:extLst>
          </p:cNvPr>
          <p:cNvCxnSpPr>
            <a:cxnSpLocks/>
          </p:cNvCxnSpPr>
          <p:nvPr/>
        </p:nvCxnSpPr>
        <p:spPr>
          <a:xfrm flipH="1" flipV="1">
            <a:off x="5840361" y="3429000"/>
            <a:ext cx="3100439" cy="73655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Google Shape;90;p15">
            <a:extLst>
              <a:ext uri="{FF2B5EF4-FFF2-40B4-BE49-F238E27FC236}">
                <a16:creationId xmlns:a16="http://schemas.microsoft.com/office/drawing/2014/main" id="{70F46EA6-F77D-9934-98BB-D96BA6EC195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8873497" y="4094494"/>
            <a:ext cx="2211400" cy="2517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4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25B16D-FDE2-BA06-28CD-0E131DE596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44723" r="4063" b="23027"/>
          <a:stretch>
            <a:fillRect/>
          </a:stretch>
        </p:blipFill>
        <p:spPr>
          <a:xfrm>
            <a:off x="1139101" y="1734369"/>
            <a:ext cx="9913797" cy="27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91F7F-62A8-7D41-2C75-F1A0F1937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;p15">
            <a:extLst>
              <a:ext uri="{FF2B5EF4-FFF2-40B4-BE49-F238E27FC236}">
                <a16:creationId xmlns:a16="http://schemas.microsoft.com/office/drawing/2014/main" id="{9E16F673-C074-655D-3E8F-52C0EB218BD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6473546" y="4340733"/>
            <a:ext cx="2211400" cy="251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E5FBC-E8B7-98C4-35FF-3F4F8DF79EE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t="44723" r="4063" b="23027"/>
          <a:stretch>
            <a:fillRect/>
          </a:stretch>
        </p:blipFill>
        <p:spPr>
          <a:xfrm>
            <a:off x="1139101" y="1143819"/>
            <a:ext cx="9913797" cy="27468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B9224E-F84A-40E0-9E1D-9AAE1AC9B4F4}"/>
              </a:ext>
            </a:extLst>
          </p:cNvPr>
          <p:cNvCxnSpPr>
            <a:cxnSpLocks/>
          </p:cNvCxnSpPr>
          <p:nvPr/>
        </p:nvCxnSpPr>
        <p:spPr>
          <a:xfrm flipH="1" flipV="1">
            <a:off x="4191000" y="3200400"/>
            <a:ext cx="2282546" cy="12403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1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mbership inference attack on differentially private block coordinate  descent [PeerJ]">
            <a:extLst>
              <a:ext uri="{FF2B5EF4-FFF2-40B4-BE49-F238E27FC236}">
                <a16:creationId xmlns:a16="http://schemas.microsoft.com/office/drawing/2014/main" id="{A6E5D4E3-B1A2-2B3E-486F-7789A0BF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97" y="1331023"/>
            <a:ext cx="7629005" cy="41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15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37B165-38A6-C1AE-1152-42A28EE65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 t="16291" r="9101" b="11180"/>
          <a:stretch>
            <a:fillRect/>
          </a:stretch>
        </p:blipFill>
        <p:spPr>
          <a:xfrm>
            <a:off x="911941" y="1143000"/>
            <a:ext cx="103681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829F56ED-C6CA-FD2A-874A-038262F6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17883" r="3226" b="2674"/>
          <a:stretch>
            <a:fillRect/>
          </a:stretch>
        </p:blipFill>
        <p:spPr>
          <a:xfrm>
            <a:off x="624348" y="648928"/>
            <a:ext cx="10943304" cy="51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</TotalTime>
  <Words>220</Words>
  <Application>Microsoft Office PowerPoint</Application>
  <PresentationFormat>Widescreen</PresentationFormat>
  <Paragraphs>62</Paragraphs>
  <Slides>28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Book Antiqua</vt:lpstr>
      <vt:lpstr>Calibri</vt:lpstr>
      <vt:lpstr>Calibri Light</vt:lpstr>
      <vt:lpstr>Georgia</vt:lpstr>
      <vt:lpstr>Tomorrow</vt:lpstr>
      <vt:lpstr>Office Theme</vt:lpstr>
      <vt:lpstr>Adversarial Attacks on MNIST</vt:lpstr>
      <vt:lpstr>Plan</vt:lpstr>
      <vt:lpstr>Attacks on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Membership Blackbox</vt:lpstr>
      <vt:lpstr>PowerPoint Presentation</vt:lpstr>
      <vt:lpstr>Membership BlackBox Rule Based </vt:lpstr>
      <vt:lpstr>PowerPoint Presentation</vt:lpstr>
      <vt:lpstr>LabelOnlyDecisionBoundry</vt:lpstr>
      <vt:lpstr>PowerPoint Presentation</vt:lpstr>
      <vt:lpstr>PowerPoint Presentation</vt:lpstr>
      <vt:lpstr>Shadow MOdel</vt:lpstr>
      <vt:lpstr>PowerPoint Presentation</vt:lpstr>
      <vt:lpstr>PowerPoint Presentation</vt:lpstr>
      <vt:lpstr>Baseline Attack </vt:lpstr>
      <vt:lpstr>PowerPoint Presentation</vt:lpstr>
      <vt:lpstr>PowerPoint Presentation</vt:lpstr>
      <vt:lpstr>PowerPoint Presentation</vt:lpstr>
      <vt:lpstr>PowerPoint Presentation</vt:lpstr>
      <vt:lpstr>MIFace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5</cp:revision>
  <dcterms:created xsi:type="dcterms:W3CDTF">2025-08-31T09:35:25Z</dcterms:created>
  <dcterms:modified xsi:type="dcterms:W3CDTF">2025-09-16T18:11:44Z</dcterms:modified>
</cp:coreProperties>
</file>